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374" r:id="rId3"/>
    <p:sldId id="400" r:id="rId4"/>
    <p:sldId id="401" r:id="rId5"/>
  </p:sldIdLst>
  <p:sldSz cx="9144000" cy="6858000" type="screen4x3"/>
  <p:notesSz cx="6797675" cy="9926638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10242"/>
    <a:srgbClr val="2E7AA8"/>
    <a:srgbClr val="F4F4F4"/>
    <a:srgbClr val="FF6600"/>
    <a:srgbClr val="FF3300"/>
    <a:srgbClr val="AFB1EF"/>
    <a:srgbClr val="FFCC00"/>
    <a:srgbClr val="F6A8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2" autoAdjust="0"/>
    <p:restoredTop sz="94652" autoAdjust="0"/>
  </p:normalViewPr>
  <p:slideViewPr>
    <p:cSldViewPr>
      <p:cViewPr varScale="1">
        <p:scale>
          <a:sx n="63" d="100"/>
          <a:sy n="63" d="100"/>
        </p:scale>
        <p:origin x="1504" y="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 /><Relationship Id="rId3" Type="http://schemas.openxmlformats.org/officeDocument/2006/relationships/slide" Target="slides/slide2.xml" /><Relationship Id="rId7" Type="http://schemas.openxmlformats.org/officeDocument/2006/relationships/presProps" Target="pres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notesMaster" Target="notesMasters/notesMaster1.xml" /><Relationship Id="rId5" Type="http://schemas.openxmlformats.org/officeDocument/2006/relationships/slide" Target="slides/slide4.xml" /><Relationship Id="rId10" Type="http://schemas.openxmlformats.org/officeDocument/2006/relationships/tableStyles" Target="tableStyles.xml" /><Relationship Id="rId4" Type="http://schemas.openxmlformats.org/officeDocument/2006/relationships/slide" Target="slides/slide3.xml" /><Relationship Id="rId9" Type="http://schemas.openxmlformats.org/officeDocument/2006/relationships/theme" Target="theme/theme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98BA5E0-D18F-48B5-A623-F20B8F3F6A0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177EBA-B0CF-45FF-9731-3A68725C9AC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22F92DD-08B7-464E-98B3-419FC95F396E}" type="datetimeFigureOut">
              <a:rPr lang="en-US"/>
              <a:pPr>
                <a:defRPr/>
              </a:pPr>
              <a:t>5/17/2021</a:t>
            </a:fld>
            <a:endParaRPr lang="en-US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65374F0A-D20B-472B-B619-E54C2B79C92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2ADFA472-E98B-429F-9434-9CEEE0A7F5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56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1C9A96-CCB3-43C3-BFD0-61006F928B6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ABB6C5-9886-4431-8808-68C914F867B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166BDFA-E05B-4623-9F22-1E4B0EBF66A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F982F7F-2A11-49E4-A64C-9E2E15A3209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CFE06F6-3A59-4590-ACCD-477D1F0ED89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99B5EA4-2612-4AA6-A76C-B0B62CB845B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A1DF2C-41C9-4D98-A42E-0CD539FA1943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779274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3C2D93F-C83C-4194-BECC-64AFB8148E3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8D27EEF-5D77-4F38-85FE-6E9BBF5A41D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8563865-EA9B-4A95-B129-DF57B5327C2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3AF736-74DE-422B-9499-E433248081A7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536185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FEE5FC2-7751-4B5E-BB1B-4E300FAD786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100923C-6C99-406E-84C3-BC96CD9F887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D085DE5-E3C2-49A3-ADB3-51E14D2805A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71F13-5C41-4E06-B3E4-9B720F0C3A84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919207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4317343-34C0-426F-AC7B-6CA362E4D21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88701DC-123E-4DD0-93DD-251B67CA135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0290624-12FA-437F-860D-A6A39DA89C0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87E745-45D5-4BC6-9069-F595B2707A9C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429083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1E060E2-F168-412B-B76F-CF1C669AD17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80FF37A-AA04-46D1-A132-E17584C9165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E4E7999-FA42-4FF5-B04A-1843DF80922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3327F1-0DC6-4E1A-8953-C7997EB5B07F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552955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11552B-864B-4464-9574-AD2C01590E6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2223017-74D0-4111-AA8F-7FFC0ED2B0B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7CE9315-C203-4847-BB11-CC3D5AF56B8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5349F8-1F48-4F95-9F4F-0630DE26878A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164947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D5BB69C2-15E1-42CE-9EAB-586BF99E408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0B00CD0-D425-4D35-BA2D-A9AF58BBA56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A284B8D-BCCE-4322-B6C4-C7BC64DD331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575219-C208-4B5F-A317-3CBB8AE5E15E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000925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1CCAE08A-2539-4298-9114-82ADD5E8ED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F6EF461D-3D24-4AF5-B2DB-1EB7EABE73D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7ACBE3F8-8A2C-4802-9975-270C2A3F940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86F474-E6F3-4CF0-9466-DDC531E91B91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979966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429FB4D1-06BC-4BB3-9C79-EC832F06B7A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AA0412D8-6AA9-4633-B9DC-169C2026C24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0B7BFAFF-95D8-4D6D-A74E-AFB4B7C58E3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C4233E-2632-41CA-ACBC-B2A0C224E49D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885486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9807CB8-0B31-4C81-A0A1-F4C6131CD2C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F009B53-62CA-47D0-9628-3CE7C1962C5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658B596-86A5-40C0-A869-48195BFB209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EEAF8B-C32C-49AD-9551-EC1833027CD3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4269244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B75623E-BCA2-4904-A6B3-265DAE8A15E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4721CF4-E1CB-4553-BCE8-56EF28A2E7B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371BB9D-2640-4816-8B26-1FB7EFF9696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CB75B7-D99F-4B19-A2A1-47890BBC1217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037399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image" Target="../media/image1.jpeg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2EC87EB0-5B30-401F-8A21-7210429D07B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cambiar el estilo de título	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9A8463C6-D7A7-4FB6-BF11-8AFBFC80C7D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modificar el estilo de texto del patrón</a:t>
            </a:r>
          </a:p>
          <a:p>
            <a:pPr lvl="1"/>
            <a:r>
              <a:rPr lang="es-ES" altLang="en-US"/>
              <a:t>Segundo nivel</a:t>
            </a:r>
          </a:p>
          <a:p>
            <a:pPr lvl="2"/>
            <a:r>
              <a:rPr lang="es-ES" altLang="en-US"/>
              <a:t>Tercer nivel</a:t>
            </a:r>
          </a:p>
          <a:p>
            <a:pPr lvl="3"/>
            <a:r>
              <a:rPr lang="es-ES" altLang="en-US"/>
              <a:t>Cuarto nivel</a:t>
            </a:r>
          </a:p>
          <a:p>
            <a:pPr lvl="4"/>
            <a:r>
              <a:rPr lang="es-ES" altLang="en-US"/>
              <a:t>Quinto nivel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56EF3334-37A9-4195-B752-7C08DF098D3E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CCEE2CD8-569C-46C1-B35B-71304E2CDAFF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1EBFB46D-5A8D-4167-9D22-AE768C6A472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DEC5D69A-500B-489C-862D-1F231BD69A14}" type="slidenum">
              <a:rPr lang="es-ES" altLang="en-US"/>
              <a:pPr/>
              <a:t>‹#›</a:t>
            </a:fld>
            <a:endParaRPr lang="es-E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 /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1.xml" /><Relationship Id="rId4" Type="http://schemas.openxmlformats.org/officeDocument/2006/relationships/image" Target="../media/image4.wmf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10">
            <a:extLst>
              <a:ext uri="{FF2B5EF4-FFF2-40B4-BE49-F238E27FC236}">
                <a16:creationId xmlns:a16="http://schemas.microsoft.com/office/drawing/2014/main" id="{83FFD727-912E-4AD6-85FC-CE4D23DBA61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987675" y="4581525"/>
            <a:ext cx="5688013" cy="1687513"/>
          </a:xfrm>
        </p:spPr>
        <p:txBody>
          <a:bodyPr/>
          <a:lstStyle/>
          <a:p>
            <a:br>
              <a:rPr lang="en-GB" altLang="en-US" sz="1800" b="1">
                <a:solidFill>
                  <a:schemeClr val="bg1"/>
                </a:solidFill>
                <a:latin typeface="Calibri" panose="020F0502020204030204" pitchFamily="34" charset="0"/>
              </a:rPr>
            </a:br>
            <a:r>
              <a:rPr lang="en-GB" altLang="en-US" sz="1800" b="1">
                <a:solidFill>
                  <a:schemeClr val="bg1"/>
                </a:solidFill>
                <a:latin typeface="Calibri" panose="020F0502020204030204" pitchFamily="34" charset="0"/>
              </a:rPr>
              <a:t>PRODUCTIA DE HIDROGEN VERDE PE PLATFORMA CNE CERNAVODA</a:t>
            </a:r>
            <a:br>
              <a:rPr lang="en-GB" altLang="en-US" sz="1800" b="1">
                <a:solidFill>
                  <a:schemeClr val="bg1"/>
                </a:solidFill>
                <a:latin typeface="Calibri" panose="020F0502020204030204" pitchFamily="34" charset="0"/>
              </a:rPr>
            </a:br>
            <a:br>
              <a:rPr lang="en-GB" altLang="en-US" sz="1800" b="1">
                <a:solidFill>
                  <a:schemeClr val="bg1"/>
                </a:solidFill>
                <a:latin typeface="Calibri" panose="020F0502020204030204" pitchFamily="34" charset="0"/>
              </a:rPr>
            </a:br>
            <a:r>
              <a:rPr lang="en-GB" altLang="en-US" sz="1800" b="1">
                <a:solidFill>
                  <a:schemeClr val="bg1"/>
                </a:solidFill>
                <a:latin typeface="Calibri" panose="020F0502020204030204" pitchFamily="34" charset="0"/>
              </a:rPr>
              <a:t>PROIECT STRATEGIC DE INVESTITII AL SN NUCLEARELECTRICA SA </a:t>
            </a:r>
            <a:br>
              <a:rPr lang="en-GB" altLang="en-US" sz="1800" b="1">
                <a:solidFill>
                  <a:schemeClr val="bg1"/>
                </a:solidFill>
                <a:latin typeface="Calibri" panose="020F0502020204030204" pitchFamily="34" charset="0"/>
              </a:rPr>
            </a:br>
            <a:br>
              <a:rPr lang="en-GB" altLang="en-US" sz="1800" b="1">
                <a:solidFill>
                  <a:schemeClr val="bg1"/>
                </a:solidFill>
                <a:latin typeface="Calibri" panose="020F0502020204030204" pitchFamily="34" charset="0"/>
              </a:rPr>
            </a:br>
            <a:br>
              <a:rPr lang="en-GB" altLang="en-US" sz="2400" b="1">
                <a:solidFill>
                  <a:schemeClr val="bg1"/>
                </a:solidFill>
                <a:latin typeface="Calibri" panose="020F0502020204030204" pitchFamily="34" charset="0"/>
              </a:rPr>
            </a:br>
            <a:endParaRPr lang="en-GB" altLang="en-US" sz="2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075" name="Rectangle 122">
            <a:extLst>
              <a:ext uri="{FF2B5EF4-FFF2-40B4-BE49-F238E27FC236}">
                <a16:creationId xmlns:a16="http://schemas.microsoft.com/office/drawing/2014/main" id="{B3D4D740-FD6E-4F87-8A26-11E13C2752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675" y="5300663"/>
            <a:ext cx="3960813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1">
              <a:solidFill>
                <a:schemeClr val="bg1"/>
              </a:solidFill>
            </a:endParaRPr>
          </a:p>
        </p:txBody>
      </p:sp>
      <p:pic>
        <p:nvPicPr>
          <p:cNvPr id="3076" name="Picture 125" descr="C:\Users\lrizea\Documents\Achizitii publice\2014\site\images\poza 1.jpg">
            <a:extLst>
              <a:ext uri="{FF2B5EF4-FFF2-40B4-BE49-F238E27FC236}">
                <a16:creationId xmlns:a16="http://schemas.microsoft.com/office/drawing/2014/main" id="{AA80DDB2-A325-4FA8-92F1-638DF8AB8D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388" y="-50800"/>
            <a:ext cx="6588125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126" descr="C:\Users\lrizea\Documents\ID SNN\docs\main_logo.eps">
            <a:extLst>
              <a:ext uri="{FF2B5EF4-FFF2-40B4-BE49-F238E27FC236}">
                <a16:creationId xmlns:a16="http://schemas.microsoft.com/office/drawing/2014/main" id="{373B0514-3151-4B2E-8417-A8C5908C7D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389438"/>
            <a:ext cx="1582737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8139E82-0A85-4106-B50E-0ACCE5FD36DD}"/>
              </a:ext>
            </a:extLst>
          </p:cNvPr>
          <p:cNvSpPr/>
          <p:nvPr/>
        </p:nvSpPr>
        <p:spPr>
          <a:xfrm>
            <a:off x="381000" y="5649913"/>
            <a:ext cx="1755775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GB" sz="1400" b="1" kern="0" dirty="0">
                <a:solidFill>
                  <a:schemeClr val="bg1"/>
                </a:solidFill>
                <a:latin typeface="Calibri" pitchFamily="34" charset="0"/>
              </a:rPr>
              <a:t>POWERed by people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>
            <a:extLst>
              <a:ext uri="{FF2B5EF4-FFF2-40B4-BE49-F238E27FC236}">
                <a16:creationId xmlns:a16="http://schemas.microsoft.com/office/drawing/2014/main" id="{5616AF78-8C72-4DD1-B0DB-D3F87A79F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DF563EC-F786-4F19-8DA0-9CF701A5E7DD}" type="slidenum">
              <a:rPr lang="es-ES" altLang="en-US" sz="140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es-ES" altLang="en-US" sz="1400"/>
          </a:p>
        </p:txBody>
      </p:sp>
      <p:sp>
        <p:nvSpPr>
          <p:cNvPr id="4099" name="TextBox 6">
            <a:extLst>
              <a:ext uri="{FF2B5EF4-FFF2-40B4-BE49-F238E27FC236}">
                <a16:creationId xmlns:a16="http://schemas.microsoft.com/office/drawing/2014/main" id="{30CA310F-8C14-4DE8-A7F9-7C1893D311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913" y="1844675"/>
            <a:ext cx="7669212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400050" indent="-400050">
              <a:spcBef>
                <a:spcPct val="0"/>
              </a:spcBef>
              <a:buFontTx/>
              <a:buAutoNum type="romanUcPeriod"/>
              <a:defRPr/>
            </a:pPr>
            <a:r>
              <a:rPr lang="pt-BR" altLang="en-US" sz="1800" b="1" dirty="0"/>
              <a:t>Contributia Proiectului la Realizarea Obiectivelor Romaniei in cadrul Pactului Verde European</a:t>
            </a:r>
          </a:p>
          <a:p>
            <a:pPr marL="400050" indent="-400050">
              <a:spcBef>
                <a:spcPct val="0"/>
              </a:spcBef>
              <a:buFontTx/>
              <a:buAutoNum type="romanUcPeriod"/>
              <a:defRPr/>
            </a:pPr>
            <a:endParaRPr lang="pt-BR" altLang="en-US" sz="1800" b="1" dirty="0"/>
          </a:p>
          <a:p>
            <a:pPr marL="400050" indent="-400050">
              <a:spcBef>
                <a:spcPct val="0"/>
              </a:spcBef>
              <a:buFontTx/>
              <a:buAutoNum type="romanUcPeriod"/>
              <a:defRPr/>
            </a:pPr>
            <a:r>
              <a:rPr lang="pt-BR" altLang="en-US" sz="1800" b="1" dirty="0"/>
              <a:t>Scopul Proiectului si Integrarea in modelul curent al CNE Cernavoda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18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EA57C509-6D6F-45F3-A3E8-EF9AE7B89BC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578850" cy="692150"/>
          </a:xfrm>
        </p:spPr>
        <p:txBody>
          <a:bodyPr/>
          <a:lstStyle/>
          <a:p>
            <a:r>
              <a:rPr lang="pt-BR" altLang="en-US" sz="1600" b="1"/>
              <a:t>Contributia Proiectului la Realizarea Obiectivelor Romaniei </a:t>
            </a:r>
            <a:br>
              <a:rPr lang="pt-BR" altLang="en-US" sz="1600" b="1"/>
            </a:br>
            <a:r>
              <a:rPr lang="pt-BR" altLang="en-US" sz="1600" b="1"/>
              <a:t>in cadrul Pactului Verde European</a:t>
            </a:r>
            <a:br>
              <a:rPr lang="pt-BR" altLang="en-US" sz="1600" b="1"/>
            </a:br>
            <a:endParaRPr lang="en-US" altLang="en-US" sz="16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8E558D-77CA-4DE0-B2EE-730DCC4093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963" y="549275"/>
            <a:ext cx="8434387" cy="5864225"/>
          </a:xfrm>
        </p:spPr>
        <p:txBody>
          <a:bodyPr/>
          <a:lstStyle/>
          <a:p>
            <a:pPr>
              <a:defRPr/>
            </a:pPr>
            <a:r>
              <a:rPr lang="en-US" sz="1600" dirty="0" err="1"/>
              <a:t>Corelarea</a:t>
            </a:r>
            <a:r>
              <a:rPr lang="en-US" sz="1600" dirty="0"/>
              <a:t> </a:t>
            </a:r>
            <a:r>
              <a:rPr lang="en-US" sz="1600" dirty="0" err="1"/>
              <a:t>prosperitatii</a:t>
            </a:r>
            <a:r>
              <a:rPr lang="en-US" sz="1600" dirty="0"/>
              <a:t> </a:t>
            </a:r>
            <a:r>
              <a:rPr lang="en-US" sz="1600" dirty="0" err="1"/>
              <a:t>economice</a:t>
            </a:r>
            <a:r>
              <a:rPr lang="en-US" sz="1600" dirty="0"/>
              <a:t> cu </a:t>
            </a:r>
            <a:r>
              <a:rPr lang="en-US" sz="1600" dirty="0" err="1"/>
              <a:t>durabilitatea</a:t>
            </a:r>
            <a:r>
              <a:rPr lang="en-US" sz="1600" dirty="0"/>
              <a:t> </a:t>
            </a:r>
            <a:r>
              <a:rPr lang="en-US" sz="1600" dirty="0" err="1"/>
              <a:t>mediului</a:t>
            </a:r>
            <a:r>
              <a:rPr lang="en-US" sz="1600" dirty="0"/>
              <a:t> </a:t>
            </a:r>
            <a:r>
              <a:rPr lang="en-US" sz="1600" dirty="0" err="1"/>
              <a:t>este</a:t>
            </a:r>
            <a:r>
              <a:rPr lang="en-US" sz="1600" dirty="0"/>
              <a:t> o </a:t>
            </a:r>
            <a:r>
              <a:rPr lang="en-US" sz="1600" dirty="0" err="1"/>
              <a:t>provocare</a:t>
            </a:r>
            <a:r>
              <a:rPr lang="en-US" sz="1600" dirty="0"/>
              <a:t> </a:t>
            </a:r>
            <a:r>
              <a:rPr lang="en-US" sz="1600" dirty="0" err="1"/>
              <a:t>majoră</a:t>
            </a:r>
            <a:r>
              <a:rPr lang="en-US" sz="1600" dirty="0"/>
              <a:t> </a:t>
            </a:r>
            <a:r>
              <a:rPr lang="en-US" sz="1600" dirty="0" err="1"/>
              <a:t>pentru</a:t>
            </a:r>
            <a:r>
              <a:rPr lang="en-US" sz="1600" dirty="0"/>
              <a:t> </a:t>
            </a:r>
            <a:r>
              <a:rPr lang="en-US" sz="1600" dirty="0" err="1"/>
              <a:t>România</a:t>
            </a:r>
            <a:r>
              <a:rPr lang="en-US" sz="1600" dirty="0"/>
              <a:t>, </a:t>
            </a:r>
            <a:r>
              <a:rPr lang="en-US" sz="1600" dirty="0" err="1"/>
              <a:t>ceea</a:t>
            </a:r>
            <a:r>
              <a:rPr lang="en-US" sz="1600" dirty="0"/>
              <a:t> </a:t>
            </a:r>
            <a:r>
              <a:rPr lang="en-US" sz="1600" dirty="0" err="1"/>
              <a:t>ce</a:t>
            </a:r>
            <a:r>
              <a:rPr lang="en-US" sz="1600" dirty="0"/>
              <a:t> </a:t>
            </a:r>
            <a:r>
              <a:rPr lang="en-US" sz="1600" dirty="0" err="1"/>
              <a:t>necesită</a:t>
            </a:r>
            <a:r>
              <a:rPr lang="en-US" sz="1600" dirty="0"/>
              <a:t> </a:t>
            </a:r>
            <a:r>
              <a:rPr lang="en-US" sz="1600" dirty="0" err="1"/>
              <a:t>investiții</a:t>
            </a:r>
            <a:r>
              <a:rPr lang="en-US" sz="1600" dirty="0"/>
              <a:t> in </a:t>
            </a:r>
            <a:r>
              <a:rPr lang="en-US" sz="1600" dirty="0" err="1"/>
              <a:t>tehnologii</a:t>
            </a:r>
            <a:r>
              <a:rPr lang="en-US" sz="1600" dirty="0"/>
              <a:t> </a:t>
            </a:r>
            <a:r>
              <a:rPr lang="en-US" sz="1600" dirty="0" err="1"/>
              <a:t>performante</a:t>
            </a:r>
            <a:r>
              <a:rPr lang="en-US" sz="1600" dirty="0"/>
              <a:t> de </a:t>
            </a:r>
            <a:r>
              <a:rPr lang="en-US" sz="1600" dirty="0" err="1"/>
              <a:t>electroliză</a:t>
            </a:r>
            <a:r>
              <a:rPr lang="en-US" sz="1600" dirty="0"/>
              <a:t>. </a:t>
            </a:r>
            <a:r>
              <a:rPr lang="en-US" sz="1600" dirty="0" err="1"/>
              <a:t>Hidrogenul</a:t>
            </a:r>
            <a:r>
              <a:rPr lang="en-US" sz="1600" dirty="0"/>
              <a:t> </a:t>
            </a:r>
            <a:r>
              <a:rPr lang="en-US" sz="1600" dirty="0" err="1"/>
              <a:t>este</a:t>
            </a:r>
            <a:r>
              <a:rPr lang="en-US" sz="1600" dirty="0"/>
              <a:t> </a:t>
            </a:r>
            <a:r>
              <a:rPr lang="en-US" sz="1600" dirty="0" err="1"/>
              <a:t>esențial</a:t>
            </a:r>
            <a:r>
              <a:rPr lang="en-US" sz="1600" dirty="0"/>
              <a:t> </a:t>
            </a:r>
            <a:r>
              <a:rPr lang="en-US" sz="1600" dirty="0" err="1"/>
              <a:t>pentru</a:t>
            </a:r>
            <a:r>
              <a:rPr lang="en-US" sz="1600" dirty="0"/>
              <a:t> </a:t>
            </a:r>
            <a:r>
              <a:rPr lang="en-US" sz="1600" dirty="0" err="1"/>
              <a:t>stocarea</a:t>
            </a:r>
            <a:r>
              <a:rPr lang="en-US" sz="1600" dirty="0"/>
              <a:t> </a:t>
            </a:r>
            <a:r>
              <a:rPr lang="en-US" sz="1600" dirty="0" err="1"/>
              <a:t>energiei</a:t>
            </a:r>
            <a:r>
              <a:rPr lang="en-US" sz="1600" dirty="0"/>
              <a:t> </a:t>
            </a:r>
            <a:r>
              <a:rPr lang="en-US" sz="1600" dirty="0" err="1"/>
              <a:t>produse</a:t>
            </a:r>
            <a:r>
              <a:rPr lang="en-US" sz="1600" dirty="0"/>
              <a:t> </a:t>
            </a:r>
            <a:r>
              <a:rPr lang="en-US" sz="1600" dirty="0" err="1"/>
              <a:t>prin</a:t>
            </a:r>
            <a:r>
              <a:rPr lang="en-US" sz="1600" dirty="0"/>
              <a:t> </a:t>
            </a:r>
            <a:r>
              <a:rPr lang="en-US" sz="1600" dirty="0" err="1"/>
              <a:t>energie</a:t>
            </a:r>
            <a:r>
              <a:rPr lang="en-US" sz="1600" dirty="0"/>
              <a:t> </a:t>
            </a:r>
            <a:r>
              <a:rPr lang="en-US" sz="1600" dirty="0" err="1"/>
              <a:t>electrică</a:t>
            </a:r>
            <a:r>
              <a:rPr lang="en-US" sz="1600" dirty="0"/>
              <a:t> din </a:t>
            </a:r>
            <a:r>
              <a:rPr lang="en-US" sz="1600" dirty="0" err="1"/>
              <a:t>surse</a:t>
            </a:r>
            <a:r>
              <a:rPr lang="en-US" sz="1600" dirty="0"/>
              <a:t> </a:t>
            </a:r>
            <a:r>
              <a:rPr lang="en-US" sz="1600" dirty="0" err="1"/>
              <a:t>regenerabile</a:t>
            </a:r>
            <a:r>
              <a:rPr lang="en-US" sz="1600" dirty="0"/>
              <a:t> </a:t>
            </a:r>
            <a:r>
              <a:rPr lang="en-US" sz="1600" dirty="0" err="1"/>
              <a:t>si</a:t>
            </a:r>
            <a:r>
              <a:rPr lang="en-US" sz="1600" dirty="0"/>
              <a:t> </a:t>
            </a:r>
            <a:r>
              <a:rPr lang="en-US" sz="1600" dirty="0" err="1"/>
              <a:t>pentru</a:t>
            </a:r>
            <a:r>
              <a:rPr lang="en-US" sz="1600" dirty="0"/>
              <a:t> </a:t>
            </a:r>
            <a:r>
              <a:rPr lang="en-US" sz="1600" dirty="0" err="1"/>
              <a:t>decarbonizarea</a:t>
            </a:r>
            <a:r>
              <a:rPr lang="en-US" sz="1600" dirty="0"/>
              <a:t> </a:t>
            </a:r>
            <a:r>
              <a:rPr lang="en-US" sz="1600" dirty="0" err="1"/>
              <a:t>sectoarelor</a:t>
            </a:r>
            <a:r>
              <a:rPr lang="en-US" sz="1600" dirty="0"/>
              <a:t> care sunt </a:t>
            </a:r>
            <a:r>
              <a:rPr lang="en-US" sz="1600" dirty="0" err="1"/>
              <a:t>greu</a:t>
            </a:r>
            <a:r>
              <a:rPr lang="en-US" sz="1600" dirty="0"/>
              <a:t> de </a:t>
            </a:r>
            <a:r>
              <a:rPr lang="en-US" sz="1600" dirty="0" err="1"/>
              <a:t>electrificat</a:t>
            </a:r>
            <a:r>
              <a:rPr lang="en-US" sz="1600" dirty="0"/>
              <a:t>. </a:t>
            </a:r>
          </a:p>
          <a:p>
            <a:pPr>
              <a:defRPr/>
            </a:pPr>
            <a:endParaRPr lang="en-US" sz="1600" dirty="0"/>
          </a:p>
          <a:p>
            <a:pPr>
              <a:defRPr/>
            </a:pPr>
            <a:r>
              <a:rPr lang="en-US" sz="1600" dirty="0" err="1"/>
              <a:t>Proiectul</a:t>
            </a:r>
            <a:r>
              <a:rPr lang="en-US" sz="1600" dirty="0"/>
              <a:t> SNN de </a:t>
            </a:r>
            <a:r>
              <a:rPr lang="en-US" sz="1600" dirty="0" err="1"/>
              <a:t>realizare</a:t>
            </a:r>
            <a:r>
              <a:rPr lang="en-US" sz="1600" dirty="0"/>
              <a:t> a </a:t>
            </a:r>
            <a:r>
              <a:rPr lang="en-US" sz="1600" dirty="0" err="1"/>
              <a:t>unei</a:t>
            </a:r>
            <a:r>
              <a:rPr lang="en-US" sz="1600" dirty="0"/>
              <a:t> Centrale </a:t>
            </a:r>
            <a:r>
              <a:rPr lang="en-US" sz="1600" dirty="0" err="1"/>
              <a:t>electrice</a:t>
            </a:r>
            <a:r>
              <a:rPr lang="en-US" sz="1600" dirty="0"/>
              <a:t> </a:t>
            </a:r>
            <a:r>
              <a:rPr lang="en-US" sz="1600" dirty="0" err="1"/>
              <a:t>fotovoltaice</a:t>
            </a:r>
            <a:r>
              <a:rPr lang="en-US" sz="1600" dirty="0"/>
              <a:t> </a:t>
            </a:r>
            <a:r>
              <a:rPr lang="en-US" sz="1600" dirty="0" err="1"/>
              <a:t>pentru</a:t>
            </a:r>
            <a:r>
              <a:rPr lang="en-US" sz="1600" dirty="0"/>
              <a:t> </a:t>
            </a:r>
            <a:r>
              <a:rPr lang="en-US" sz="1600" dirty="0" err="1"/>
              <a:t>producerea</a:t>
            </a:r>
            <a:r>
              <a:rPr lang="en-US" sz="1600" dirty="0"/>
              <a:t> </a:t>
            </a:r>
            <a:r>
              <a:rPr lang="en-US" sz="1600" dirty="0" err="1"/>
              <a:t>si</a:t>
            </a:r>
            <a:r>
              <a:rPr lang="en-US" sz="1600" dirty="0"/>
              <a:t> </a:t>
            </a:r>
            <a:r>
              <a:rPr lang="en-US" sz="1600" dirty="0" err="1"/>
              <a:t>stocarea</a:t>
            </a:r>
            <a:r>
              <a:rPr lang="en-US" sz="1600" dirty="0"/>
              <a:t> </a:t>
            </a:r>
            <a:r>
              <a:rPr lang="en-US" sz="1600" dirty="0" err="1"/>
              <a:t>hidrogenului</a:t>
            </a:r>
            <a:r>
              <a:rPr lang="en-US" sz="1600" dirty="0"/>
              <a:t> de tip “</a:t>
            </a:r>
            <a:r>
              <a:rPr lang="en-US" sz="1600" dirty="0" err="1"/>
              <a:t>verde</a:t>
            </a:r>
            <a:r>
              <a:rPr lang="en-US" sz="1600" dirty="0"/>
              <a:t>” </a:t>
            </a:r>
            <a:r>
              <a:rPr lang="en-US" sz="1600" dirty="0" err="1"/>
              <a:t>si</a:t>
            </a:r>
            <a:r>
              <a:rPr lang="en-US" sz="1600" dirty="0"/>
              <a:t> </a:t>
            </a:r>
            <a:r>
              <a:rPr lang="en-US" sz="1600" dirty="0" err="1"/>
              <a:t>utilizarea</a:t>
            </a:r>
            <a:r>
              <a:rPr lang="en-US" sz="1600" dirty="0"/>
              <a:t> </a:t>
            </a:r>
            <a:r>
              <a:rPr lang="en-US" sz="1600" dirty="0" err="1"/>
              <a:t>acestuia</a:t>
            </a:r>
            <a:r>
              <a:rPr lang="en-US" sz="1600" dirty="0"/>
              <a:t>  </a:t>
            </a:r>
            <a:r>
              <a:rPr lang="en-US" sz="1600" dirty="0" err="1"/>
              <a:t>folosind</a:t>
            </a:r>
            <a:r>
              <a:rPr lang="en-US" sz="1600" dirty="0"/>
              <a:t> </a:t>
            </a:r>
            <a:r>
              <a:rPr lang="en-US" sz="1600" dirty="0" err="1"/>
              <a:t>stocarea</a:t>
            </a:r>
            <a:r>
              <a:rPr lang="en-US" sz="1600" dirty="0"/>
              <a:t> </a:t>
            </a:r>
            <a:r>
              <a:rPr lang="en-US" sz="1600" dirty="0" err="1"/>
              <a:t>energiei</a:t>
            </a:r>
            <a:r>
              <a:rPr lang="en-US" sz="1600" dirty="0"/>
              <a:t> </a:t>
            </a:r>
            <a:r>
              <a:rPr lang="en-US" sz="1600" dirty="0" err="1"/>
              <a:t>electrice</a:t>
            </a:r>
            <a:r>
              <a:rPr lang="en-US" sz="1600" dirty="0"/>
              <a:t> (</a:t>
            </a:r>
            <a:r>
              <a:rPr lang="en-US" sz="1600" dirty="0" err="1"/>
              <a:t>baterii</a:t>
            </a:r>
            <a:r>
              <a:rPr lang="en-US" sz="1600" dirty="0"/>
              <a:t> </a:t>
            </a:r>
            <a:r>
              <a:rPr lang="en-US" sz="1600" dirty="0" err="1"/>
              <a:t>si</a:t>
            </a:r>
            <a:r>
              <a:rPr lang="en-US" sz="1600" dirty="0"/>
              <a:t> </a:t>
            </a:r>
            <a:r>
              <a:rPr lang="en-US" sz="1600" dirty="0" err="1"/>
              <a:t>supercapacitoare</a:t>
            </a:r>
            <a:r>
              <a:rPr lang="en-US" sz="1600" dirty="0"/>
              <a:t>), pe </a:t>
            </a:r>
            <a:r>
              <a:rPr lang="en-US" sz="1600" dirty="0" err="1"/>
              <a:t>platforma</a:t>
            </a:r>
            <a:r>
              <a:rPr lang="en-US" sz="1600" dirty="0"/>
              <a:t> CNE </a:t>
            </a:r>
            <a:r>
              <a:rPr lang="en-US" sz="1600" dirty="0" err="1"/>
              <a:t>Cernavoda</a:t>
            </a:r>
            <a:r>
              <a:rPr lang="en-US" sz="1600" dirty="0"/>
              <a:t> SA </a:t>
            </a:r>
            <a:r>
              <a:rPr lang="en-US" sz="1600" dirty="0" err="1"/>
              <a:t>este</a:t>
            </a:r>
            <a:r>
              <a:rPr lang="en-US" sz="1600" dirty="0"/>
              <a:t> un </a:t>
            </a:r>
            <a:r>
              <a:rPr lang="en-US" sz="1600" dirty="0" err="1"/>
              <a:t>obiectiv</a:t>
            </a:r>
            <a:r>
              <a:rPr lang="en-US" sz="1600" dirty="0"/>
              <a:t> de </a:t>
            </a:r>
            <a:r>
              <a:rPr lang="en-US" sz="1600" dirty="0" err="1"/>
              <a:t>importanta</a:t>
            </a:r>
            <a:r>
              <a:rPr lang="en-US" sz="1600" dirty="0"/>
              <a:t> </a:t>
            </a:r>
            <a:r>
              <a:rPr lang="en-US" sz="1600" dirty="0" err="1"/>
              <a:t>strategica</a:t>
            </a:r>
            <a:r>
              <a:rPr lang="en-US" sz="1600" dirty="0"/>
              <a:t> </a:t>
            </a:r>
            <a:r>
              <a:rPr lang="en-US" sz="1600" dirty="0" err="1"/>
              <a:t>pentru</a:t>
            </a:r>
            <a:r>
              <a:rPr lang="en-US" sz="1600" dirty="0"/>
              <a:t> SNN. </a:t>
            </a:r>
          </a:p>
          <a:p>
            <a:pPr marL="0" indent="0">
              <a:buFontTx/>
              <a:buNone/>
              <a:defRPr/>
            </a:pPr>
            <a:endParaRPr lang="en-US" sz="1600" dirty="0"/>
          </a:p>
          <a:p>
            <a:pPr>
              <a:defRPr/>
            </a:pPr>
            <a:r>
              <a:rPr lang="en-US" sz="1600" dirty="0" err="1"/>
              <a:t>Valoarea</a:t>
            </a:r>
            <a:r>
              <a:rPr lang="en-US" sz="1600" dirty="0"/>
              <a:t> </a:t>
            </a:r>
            <a:r>
              <a:rPr lang="en-US" sz="1600" dirty="0" err="1"/>
              <a:t>preconizata</a:t>
            </a:r>
            <a:r>
              <a:rPr lang="en-US" sz="1600" dirty="0"/>
              <a:t> a </a:t>
            </a:r>
            <a:r>
              <a:rPr lang="en-US" sz="1600" dirty="0" err="1"/>
              <a:t>investitiei</a:t>
            </a:r>
            <a:r>
              <a:rPr lang="en-US" sz="1600" dirty="0"/>
              <a:t> </a:t>
            </a:r>
            <a:r>
              <a:rPr lang="en-US" sz="1600" dirty="0" err="1"/>
              <a:t>este</a:t>
            </a:r>
            <a:r>
              <a:rPr lang="en-US" sz="1600" dirty="0"/>
              <a:t> de 28.000.000 Eur. </a:t>
            </a:r>
            <a:r>
              <a:rPr lang="en-US" sz="1600" dirty="0" err="1"/>
              <a:t>Termenul</a:t>
            </a:r>
            <a:r>
              <a:rPr lang="en-US" sz="1600" dirty="0"/>
              <a:t> </a:t>
            </a:r>
            <a:r>
              <a:rPr lang="en-US" sz="1600" dirty="0" err="1"/>
              <a:t>estimat</a:t>
            </a:r>
            <a:r>
              <a:rPr lang="en-US" sz="1600" dirty="0"/>
              <a:t> de </a:t>
            </a:r>
            <a:r>
              <a:rPr lang="en-US" sz="1600" dirty="0" err="1"/>
              <a:t>recuperare</a:t>
            </a:r>
            <a:r>
              <a:rPr lang="en-US" sz="1600" dirty="0"/>
              <a:t> a </a:t>
            </a:r>
            <a:r>
              <a:rPr lang="en-US" sz="1600" dirty="0" err="1"/>
              <a:t>investitiei</a:t>
            </a:r>
            <a:r>
              <a:rPr lang="en-US" sz="1600" dirty="0"/>
              <a:t> </a:t>
            </a:r>
            <a:r>
              <a:rPr lang="en-US" sz="1600" dirty="0" err="1"/>
              <a:t>este</a:t>
            </a:r>
            <a:r>
              <a:rPr lang="en-US" sz="1600" dirty="0"/>
              <a:t> de 12 </a:t>
            </a:r>
            <a:r>
              <a:rPr lang="en-US" sz="1600" dirty="0" err="1"/>
              <a:t>sau</a:t>
            </a:r>
            <a:r>
              <a:rPr lang="en-US" sz="1600" dirty="0"/>
              <a:t> 20 de ani in </a:t>
            </a:r>
            <a:r>
              <a:rPr lang="en-US" sz="1600" dirty="0" err="1"/>
              <a:t>functie</a:t>
            </a:r>
            <a:r>
              <a:rPr lang="en-US" sz="1600" dirty="0"/>
              <a:t> de </a:t>
            </a:r>
            <a:r>
              <a:rPr lang="en-US" sz="1600" dirty="0" err="1"/>
              <a:t>scenariul</a:t>
            </a:r>
            <a:r>
              <a:rPr lang="en-US" sz="1600" dirty="0"/>
              <a:t> de </a:t>
            </a:r>
            <a:r>
              <a:rPr lang="en-US" sz="1600" dirty="0" err="1"/>
              <a:t>implementare</a:t>
            </a:r>
            <a:r>
              <a:rPr lang="en-US" sz="1600" dirty="0"/>
              <a:t>. </a:t>
            </a:r>
            <a:r>
              <a:rPr lang="en-US" sz="1600" dirty="0" err="1"/>
              <a:t>Durata</a:t>
            </a:r>
            <a:r>
              <a:rPr lang="en-US" sz="1600" dirty="0"/>
              <a:t> de </a:t>
            </a:r>
            <a:r>
              <a:rPr lang="en-US" sz="1600" dirty="0" err="1"/>
              <a:t>implementare</a:t>
            </a:r>
            <a:r>
              <a:rPr lang="en-US" sz="1600" dirty="0"/>
              <a:t> </a:t>
            </a:r>
            <a:r>
              <a:rPr lang="en-US" sz="1600" dirty="0" err="1"/>
              <a:t>estimata</a:t>
            </a:r>
            <a:r>
              <a:rPr lang="en-US" sz="1600" dirty="0"/>
              <a:t> </a:t>
            </a:r>
            <a:r>
              <a:rPr lang="en-US" sz="1600" dirty="0" err="1"/>
              <a:t>este</a:t>
            </a:r>
            <a:r>
              <a:rPr lang="en-US" sz="1600" dirty="0"/>
              <a:t> de 3 ani.</a:t>
            </a:r>
          </a:p>
          <a:p>
            <a:pPr marL="0" indent="0">
              <a:buFontTx/>
              <a:buNone/>
              <a:defRPr/>
            </a:pPr>
            <a:endParaRPr lang="en-US" sz="1600" dirty="0"/>
          </a:p>
          <a:p>
            <a:pPr>
              <a:defRPr/>
            </a:pPr>
            <a:r>
              <a:rPr lang="en-US" sz="1600" dirty="0" err="1"/>
              <a:t>Proiectul</a:t>
            </a:r>
            <a:r>
              <a:rPr lang="en-US" sz="1600" dirty="0"/>
              <a:t> </a:t>
            </a:r>
            <a:r>
              <a:rPr lang="en-US" sz="1600" dirty="0" err="1"/>
              <a:t>va</a:t>
            </a:r>
            <a:r>
              <a:rPr lang="en-US" sz="1600" dirty="0"/>
              <a:t> </a:t>
            </a:r>
            <a:r>
              <a:rPr lang="en-US" sz="1600" dirty="0" err="1"/>
              <a:t>contribui</a:t>
            </a:r>
            <a:r>
              <a:rPr lang="en-US" sz="1600" dirty="0"/>
              <a:t> la </a:t>
            </a:r>
            <a:r>
              <a:rPr lang="en-US" sz="1600" dirty="0" err="1"/>
              <a:t>realizarea</a:t>
            </a:r>
            <a:r>
              <a:rPr lang="en-US" sz="1600" dirty="0"/>
              <a:t> </a:t>
            </a:r>
            <a:r>
              <a:rPr lang="en-US" sz="1600" dirty="0" err="1"/>
              <a:t>obiectivelor</a:t>
            </a:r>
            <a:r>
              <a:rPr lang="en-US" sz="1600" dirty="0"/>
              <a:t> </a:t>
            </a:r>
            <a:r>
              <a:rPr lang="en-US" sz="1600" dirty="0" err="1"/>
              <a:t>Romaniei</a:t>
            </a:r>
            <a:r>
              <a:rPr lang="en-US" sz="1600" dirty="0"/>
              <a:t> in </a:t>
            </a:r>
            <a:r>
              <a:rPr lang="en-US" sz="1600" dirty="0" err="1"/>
              <a:t>contextul</a:t>
            </a:r>
            <a:r>
              <a:rPr lang="en-US" sz="1600" dirty="0"/>
              <a:t> Green Deal </a:t>
            </a:r>
            <a:r>
              <a:rPr lang="en-US" sz="1600" dirty="0" err="1"/>
              <a:t>pentru</a:t>
            </a:r>
            <a:r>
              <a:rPr lang="en-US" sz="1600" dirty="0"/>
              <a:t> 2030 </a:t>
            </a:r>
            <a:r>
              <a:rPr lang="en-US" sz="1600" dirty="0" err="1"/>
              <a:t>si</a:t>
            </a:r>
            <a:r>
              <a:rPr lang="en-US" sz="1600" dirty="0"/>
              <a:t> 2050, </a:t>
            </a:r>
            <a:r>
              <a:rPr lang="en-US" sz="1600" dirty="0" err="1"/>
              <a:t>realizare</a:t>
            </a:r>
            <a:r>
              <a:rPr lang="en-US" sz="1600" dirty="0"/>
              <a:t> care </a:t>
            </a:r>
            <a:r>
              <a:rPr lang="en-US" sz="1600" dirty="0" err="1"/>
              <a:t>impune</a:t>
            </a:r>
            <a:r>
              <a:rPr lang="en-US" sz="1600" dirty="0"/>
              <a:t> o </a:t>
            </a:r>
            <a:r>
              <a:rPr lang="en-US" sz="1600" dirty="0" err="1"/>
              <a:t>transformare</a:t>
            </a:r>
            <a:r>
              <a:rPr lang="en-US" sz="1600" dirty="0"/>
              <a:t> </a:t>
            </a:r>
            <a:r>
              <a:rPr lang="en-US" sz="1600" dirty="0" err="1"/>
              <a:t>majoră</a:t>
            </a:r>
            <a:r>
              <a:rPr lang="en-US" sz="1600" dirty="0"/>
              <a:t> a </a:t>
            </a:r>
            <a:r>
              <a:rPr lang="en-US" sz="1600" dirty="0" err="1"/>
              <a:t>sistemului</a:t>
            </a:r>
            <a:r>
              <a:rPr lang="en-US" sz="1600" dirty="0"/>
              <a:t> energetic. </a:t>
            </a:r>
            <a:r>
              <a:rPr lang="en-US" sz="1600" dirty="0" err="1"/>
              <a:t>Proiectul</a:t>
            </a:r>
            <a:r>
              <a:rPr lang="en-US" sz="1600" dirty="0"/>
              <a:t> </a:t>
            </a:r>
            <a:r>
              <a:rPr lang="en-US" sz="1600" dirty="0" err="1"/>
              <a:t>presupune</a:t>
            </a:r>
            <a:r>
              <a:rPr lang="en-US" sz="1600" dirty="0"/>
              <a:t> </a:t>
            </a:r>
            <a:r>
              <a:rPr lang="en-US" sz="1600" dirty="0" err="1"/>
              <a:t>asimilarea</a:t>
            </a:r>
            <a:r>
              <a:rPr lang="en-US" sz="1600" dirty="0"/>
              <a:t> </a:t>
            </a:r>
            <a:r>
              <a:rPr lang="en-US" sz="1600" dirty="0" err="1"/>
              <a:t>unor</a:t>
            </a:r>
            <a:r>
              <a:rPr lang="en-US" sz="1600" dirty="0"/>
              <a:t> </a:t>
            </a:r>
            <a:r>
              <a:rPr lang="en-US" sz="1600" dirty="0" err="1"/>
              <a:t>tehnologii</a:t>
            </a:r>
            <a:r>
              <a:rPr lang="en-US" sz="1600" dirty="0"/>
              <a:t> </a:t>
            </a:r>
            <a:r>
              <a:rPr lang="en-US" sz="1600" dirty="0" err="1"/>
              <a:t>noi</a:t>
            </a:r>
            <a:r>
              <a:rPr lang="en-US" sz="1600" dirty="0"/>
              <a:t> curate </a:t>
            </a:r>
            <a:r>
              <a:rPr lang="en-US" sz="1600" dirty="0" err="1"/>
              <a:t>și</a:t>
            </a:r>
            <a:r>
              <a:rPr lang="en-US" sz="1600" dirty="0"/>
              <a:t> </a:t>
            </a:r>
            <a:r>
              <a:rPr lang="en-US" sz="1600" dirty="0" err="1"/>
              <a:t>implementarea</a:t>
            </a:r>
            <a:r>
              <a:rPr lang="en-US" sz="1600" dirty="0"/>
              <a:t> </a:t>
            </a:r>
            <a:r>
              <a:rPr lang="en-US" sz="1600" dirty="0" err="1"/>
              <a:t>investițiilor</a:t>
            </a:r>
            <a:r>
              <a:rPr lang="en-US" sz="1600" dirty="0"/>
              <a:t> </a:t>
            </a:r>
            <a:r>
              <a:rPr lang="en-US" sz="1600" dirty="0" err="1"/>
              <a:t>în</a:t>
            </a:r>
            <a:r>
              <a:rPr lang="en-US" sz="1600" dirty="0"/>
              <a:t> </a:t>
            </a:r>
            <a:r>
              <a:rPr lang="en-US" sz="1600" dirty="0" err="1"/>
              <a:t>soluțiile</a:t>
            </a:r>
            <a:r>
              <a:rPr lang="en-US" sz="1600" dirty="0"/>
              <a:t> </a:t>
            </a:r>
            <a:r>
              <a:rPr lang="en-US" sz="1600" dirty="0" err="1"/>
              <a:t>si</a:t>
            </a:r>
            <a:r>
              <a:rPr lang="en-US" sz="1600" dirty="0"/>
              <a:t> </a:t>
            </a:r>
            <a:r>
              <a:rPr lang="en-US" sz="1600" dirty="0" err="1"/>
              <a:t>infrastructura</a:t>
            </a:r>
            <a:r>
              <a:rPr lang="en-US" sz="1600" dirty="0"/>
              <a:t> </a:t>
            </a:r>
            <a:r>
              <a:rPr lang="en-US" sz="1600" dirty="0" err="1"/>
              <a:t>necesare</a:t>
            </a:r>
            <a:r>
              <a:rPr lang="en-US" sz="1600" dirty="0"/>
              <a:t>.</a:t>
            </a:r>
          </a:p>
          <a:p>
            <a:pPr>
              <a:defRPr/>
            </a:pPr>
            <a:endParaRPr lang="en-US" sz="1600" dirty="0"/>
          </a:p>
          <a:p>
            <a:pPr>
              <a:defRPr/>
            </a:pPr>
            <a:r>
              <a:rPr lang="en-US" sz="1600" dirty="0" err="1"/>
              <a:t>Acest</a:t>
            </a:r>
            <a:r>
              <a:rPr lang="en-US" sz="1600" dirty="0"/>
              <a:t> </a:t>
            </a:r>
            <a:r>
              <a:rPr lang="en-US" sz="1600" dirty="0" err="1"/>
              <a:t>efort</a:t>
            </a:r>
            <a:r>
              <a:rPr lang="en-US" sz="1600" dirty="0"/>
              <a:t> </a:t>
            </a:r>
            <a:r>
              <a:rPr lang="en-US" sz="1600" dirty="0" err="1"/>
              <a:t>va</a:t>
            </a:r>
            <a:r>
              <a:rPr lang="en-US" sz="1600" dirty="0"/>
              <a:t> </a:t>
            </a:r>
            <a:r>
              <a:rPr lang="en-US" sz="1600" dirty="0" err="1"/>
              <a:t>pozitiona</a:t>
            </a:r>
            <a:r>
              <a:rPr lang="en-US" sz="1600" dirty="0"/>
              <a:t> SNN ca o </a:t>
            </a:r>
            <a:r>
              <a:rPr lang="en-US" sz="1600" dirty="0" err="1"/>
              <a:t>companie</a:t>
            </a:r>
            <a:r>
              <a:rPr lang="en-US" sz="1600" dirty="0"/>
              <a:t> care </a:t>
            </a:r>
            <a:r>
              <a:rPr lang="en-US" sz="1600" dirty="0" err="1"/>
              <a:t>mizeaza</a:t>
            </a:r>
            <a:r>
              <a:rPr lang="en-US" sz="1600" dirty="0"/>
              <a:t> </a:t>
            </a:r>
            <a:r>
              <a:rPr lang="en-US" sz="1600" dirty="0" err="1"/>
              <a:t>puternic</a:t>
            </a:r>
            <a:r>
              <a:rPr lang="en-US" sz="1600" dirty="0"/>
              <a:t> pe </a:t>
            </a:r>
            <a:r>
              <a:rPr lang="en-US" sz="1600" dirty="0" err="1"/>
              <a:t>potențialul</a:t>
            </a:r>
            <a:r>
              <a:rPr lang="en-US" sz="1600" dirty="0"/>
              <a:t> de </a:t>
            </a:r>
            <a:r>
              <a:rPr lang="en-US" sz="1600" dirty="0" err="1"/>
              <a:t>inovare</a:t>
            </a:r>
            <a:r>
              <a:rPr lang="en-US" sz="1600" dirty="0"/>
              <a:t> </a:t>
            </a:r>
            <a:r>
              <a:rPr lang="en-US" sz="1600" dirty="0" err="1"/>
              <a:t>oferit</a:t>
            </a:r>
            <a:r>
              <a:rPr lang="en-US" sz="1600" dirty="0"/>
              <a:t> de </a:t>
            </a:r>
            <a:r>
              <a:rPr lang="en-US" sz="1600" dirty="0" err="1"/>
              <a:t>spectrul</a:t>
            </a:r>
            <a:r>
              <a:rPr lang="en-US" sz="1600" dirty="0"/>
              <a:t> </a:t>
            </a:r>
            <a:r>
              <a:rPr lang="en-US" sz="1600" dirty="0" err="1"/>
              <a:t>complet</a:t>
            </a:r>
            <a:r>
              <a:rPr lang="en-US" sz="1600" dirty="0"/>
              <a:t> al </a:t>
            </a:r>
            <a:r>
              <a:rPr lang="en-US" sz="1600" dirty="0" err="1"/>
              <a:t>tehnologiilor</a:t>
            </a:r>
            <a:r>
              <a:rPr lang="en-US" sz="1600" dirty="0"/>
              <a:t> </a:t>
            </a:r>
            <a:r>
              <a:rPr lang="en-US" sz="1600" dirty="0" err="1"/>
              <a:t>aferente</a:t>
            </a:r>
            <a:r>
              <a:rPr lang="en-US" sz="1600" dirty="0"/>
              <a:t> </a:t>
            </a:r>
            <a:r>
              <a:rPr lang="en-US" sz="1600" dirty="0" err="1"/>
              <a:t>electrolizoarelor</a:t>
            </a:r>
            <a:r>
              <a:rPr lang="en-US" sz="1600" dirty="0"/>
              <a:t>, </a:t>
            </a:r>
            <a:r>
              <a:rPr lang="en-US" sz="1600" dirty="0" err="1"/>
              <a:t>si</a:t>
            </a:r>
            <a:r>
              <a:rPr lang="en-US" sz="1600" dirty="0"/>
              <a:t> </a:t>
            </a:r>
            <a:r>
              <a:rPr lang="en-US" sz="1600" dirty="0" err="1"/>
              <a:t>va</a:t>
            </a:r>
            <a:r>
              <a:rPr lang="en-US" sz="1600" dirty="0"/>
              <a:t> </a:t>
            </a:r>
            <a:r>
              <a:rPr lang="en-US" sz="1600" dirty="0" err="1"/>
              <a:t>contribui</a:t>
            </a:r>
            <a:r>
              <a:rPr lang="en-US" sz="1600" dirty="0"/>
              <a:t> la </a:t>
            </a:r>
            <a:r>
              <a:rPr lang="en-US" sz="1600" dirty="0" err="1"/>
              <a:t>poziția</a:t>
            </a:r>
            <a:r>
              <a:rPr lang="en-US" sz="1600" dirty="0"/>
              <a:t> de </a:t>
            </a:r>
            <a:r>
              <a:rPr lang="en-US" sz="1600" dirty="0" err="1"/>
              <a:t>lider</a:t>
            </a:r>
            <a:r>
              <a:rPr lang="en-US" sz="1600" dirty="0"/>
              <a:t> a UE </a:t>
            </a:r>
            <a:r>
              <a:rPr lang="en-US" sz="1600" dirty="0" err="1"/>
              <a:t>în</a:t>
            </a:r>
            <a:r>
              <a:rPr lang="en-US" sz="1600" dirty="0"/>
              <a:t> </a:t>
            </a:r>
            <a:r>
              <a:rPr lang="en-US" sz="1600" dirty="0" err="1"/>
              <a:t>domeniul</a:t>
            </a:r>
            <a:r>
              <a:rPr lang="en-US" sz="1600" dirty="0"/>
              <a:t> </a:t>
            </a:r>
            <a:r>
              <a:rPr lang="en-US" sz="1600" dirty="0" err="1"/>
              <a:t>explorarii</a:t>
            </a:r>
            <a:r>
              <a:rPr lang="en-US" sz="1600" dirty="0"/>
              <a:t> </a:t>
            </a:r>
            <a:r>
              <a:rPr lang="en-US" sz="1600" dirty="0" err="1"/>
              <a:t>si</a:t>
            </a:r>
            <a:r>
              <a:rPr lang="en-US" sz="1600" dirty="0"/>
              <a:t> </a:t>
            </a:r>
            <a:r>
              <a:rPr lang="en-US" sz="1600" dirty="0" err="1"/>
              <a:t>utilizarii</a:t>
            </a:r>
            <a:r>
              <a:rPr lang="en-US" sz="1600" dirty="0"/>
              <a:t> </a:t>
            </a:r>
            <a:r>
              <a:rPr lang="en-US" sz="1600" dirty="0" err="1"/>
              <a:t>electrolizei</a:t>
            </a:r>
            <a:r>
              <a:rPr lang="en-US" sz="1600" dirty="0"/>
              <a:t> ca </a:t>
            </a:r>
            <a:r>
              <a:rPr lang="en-US" sz="1600" dirty="0" err="1"/>
              <a:t>abordare</a:t>
            </a:r>
            <a:r>
              <a:rPr lang="en-US" sz="1600" dirty="0"/>
              <a:t> </a:t>
            </a:r>
            <a:r>
              <a:rPr lang="en-US" sz="1600" dirty="0" err="1"/>
              <a:t>tehnologica</a:t>
            </a:r>
            <a:r>
              <a:rPr lang="en-US" sz="1600" dirty="0"/>
              <a:t> </a:t>
            </a:r>
            <a:r>
              <a:rPr lang="en-US" sz="1600" dirty="0" err="1"/>
              <a:t>verde</a:t>
            </a:r>
            <a:r>
              <a:rPr lang="en-US" sz="1600" dirty="0"/>
              <a:t> </a:t>
            </a:r>
            <a:r>
              <a:rPr lang="en-US" sz="1600" dirty="0" err="1"/>
              <a:t>si</a:t>
            </a:r>
            <a:r>
              <a:rPr lang="en-US" sz="1600" dirty="0"/>
              <a:t> </a:t>
            </a:r>
            <a:r>
              <a:rPr lang="en-US" sz="1600" dirty="0" err="1"/>
              <a:t>inovativa</a:t>
            </a:r>
            <a:r>
              <a:rPr lang="en-US" sz="1600" dirty="0"/>
              <a:t>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64CD37C9-DC9D-453C-9EEF-315A5909FF9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92150"/>
          </a:xfrm>
        </p:spPr>
        <p:txBody>
          <a:bodyPr/>
          <a:lstStyle/>
          <a:p>
            <a:r>
              <a:rPr lang="pt-BR" altLang="en-US" sz="1600" b="1"/>
              <a:t>Scopul Proiectului si Integrarea in modelul curent al CNE Cernavoda</a:t>
            </a:r>
            <a:br>
              <a:rPr lang="pt-BR" altLang="en-US" sz="1600" b="1"/>
            </a:br>
            <a:endParaRPr lang="en-US" altLang="en-US" sz="16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8E558D-77CA-4DE0-B2EE-730DCC4093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963" y="692150"/>
            <a:ext cx="8434387" cy="5721350"/>
          </a:xfrm>
        </p:spPr>
        <p:txBody>
          <a:bodyPr/>
          <a:lstStyle/>
          <a:p>
            <a:pPr>
              <a:defRPr/>
            </a:pPr>
            <a:r>
              <a:rPr lang="en-US" sz="1600" dirty="0" err="1"/>
              <a:t>Scopul</a:t>
            </a:r>
            <a:r>
              <a:rPr lang="en-US" sz="1600" dirty="0"/>
              <a:t> </a:t>
            </a:r>
            <a:r>
              <a:rPr lang="en-US" sz="1600" dirty="0" err="1"/>
              <a:t>proiectului</a:t>
            </a:r>
            <a:r>
              <a:rPr lang="en-US" sz="1600" dirty="0"/>
              <a:t> </a:t>
            </a:r>
            <a:r>
              <a:rPr lang="en-US" sz="1600" dirty="0" err="1"/>
              <a:t>consta</a:t>
            </a:r>
            <a:r>
              <a:rPr lang="en-US" sz="1600" dirty="0"/>
              <a:t> in:</a:t>
            </a:r>
          </a:p>
          <a:p>
            <a:pPr>
              <a:defRPr/>
            </a:pPr>
            <a:r>
              <a:rPr lang="en-US" sz="1600" dirty="0"/>
              <a:t>- </a:t>
            </a:r>
            <a:r>
              <a:rPr lang="en-US" sz="1600" dirty="0" err="1"/>
              <a:t>Rentabilizarea</a:t>
            </a:r>
            <a:r>
              <a:rPr lang="en-US" sz="1600" dirty="0"/>
              <a:t> </a:t>
            </a:r>
            <a:r>
              <a:rPr lang="en-US" sz="1600" dirty="0" err="1"/>
              <a:t>activitatii</a:t>
            </a:r>
            <a:r>
              <a:rPr lang="en-US" sz="1600" dirty="0"/>
              <a:t> de </a:t>
            </a:r>
            <a:r>
              <a:rPr lang="en-US" sz="1600" dirty="0" err="1"/>
              <a:t>productie</a:t>
            </a:r>
            <a:r>
              <a:rPr lang="en-US" sz="1600" dirty="0"/>
              <a:t> a </a:t>
            </a:r>
            <a:r>
              <a:rPr lang="en-US" sz="1600" dirty="0" err="1"/>
              <a:t>energiei</a:t>
            </a:r>
            <a:r>
              <a:rPr lang="en-US" sz="1600" dirty="0"/>
              <a:t> </a:t>
            </a:r>
            <a:r>
              <a:rPr lang="en-US" sz="1600" dirty="0" err="1"/>
              <a:t>electrice</a:t>
            </a:r>
            <a:r>
              <a:rPr lang="en-US" sz="1600" dirty="0"/>
              <a:t> </a:t>
            </a:r>
            <a:r>
              <a:rPr lang="en-US" sz="1600" dirty="0" err="1"/>
              <a:t>prin</a:t>
            </a:r>
            <a:r>
              <a:rPr lang="en-US" sz="1600" dirty="0"/>
              <a:t> </a:t>
            </a:r>
            <a:r>
              <a:rPr lang="en-US" sz="1600" dirty="0" err="1"/>
              <a:t>suplimentarea</a:t>
            </a:r>
            <a:r>
              <a:rPr lang="en-US" sz="1600" dirty="0"/>
              <a:t> </a:t>
            </a:r>
            <a:r>
              <a:rPr lang="en-US" sz="1600" dirty="0" err="1"/>
              <a:t>productiei</a:t>
            </a:r>
            <a:r>
              <a:rPr lang="en-US" sz="1600" dirty="0"/>
              <a:t> </a:t>
            </a:r>
            <a:r>
              <a:rPr lang="en-US" sz="1600" dirty="0" err="1"/>
              <a:t>conventionale</a:t>
            </a:r>
            <a:r>
              <a:rPr lang="en-US" sz="1600" dirty="0"/>
              <a:t> cu </a:t>
            </a:r>
            <a:r>
              <a:rPr lang="en-US" sz="1600" dirty="0" err="1"/>
              <a:t>surse</a:t>
            </a:r>
            <a:r>
              <a:rPr lang="en-US" sz="1600" dirty="0"/>
              <a:t> </a:t>
            </a:r>
            <a:r>
              <a:rPr lang="en-US" sz="1600" dirty="0" err="1"/>
              <a:t>regenerabile</a:t>
            </a:r>
            <a:r>
              <a:rPr lang="en-US" sz="1600" dirty="0"/>
              <a:t>, </a:t>
            </a:r>
            <a:r>
              <a:rPr lang="en-US" sz="1600" dirty="0" err="1"/>
              <a:t>utlizand</a:t>
            </a:r>
            <a:r>
              <a:rPr lang="en-US" sz="1600" dirty="0"/>
              <a:t> </a:t>
            </a:r>
            <a:r>
              <a:rPr lang="en-US" sz="1600" dirty="0" err="1"/>
              <a:t>infrastructura</a:t>
            </a:r>
            <a:r>
              <a:rPr lang="en-US" sz="1600" dirty="0"/>
              <a:t> existent a CNE </a:t>
            </a:r>
            <a:r>
              <a:rPr lang="en-US" sz="1600" dirty="0" err="1"/>
              <a:t>Cernavoda</a:t>
            </a:r>
            <a:r>
              <a:rPr lang="en-US" sz="1600" dirty="0"/>
              <a:t> SA;</a:t>
            </a:r>
          </a:p>
          <a:p>
            <a:pPr>
              <a:defRPr/>
            </a:pPr>
            <a:r>
              <a:rPr lang="en-US" sz="1600" dirty="0"/>
              <a:t>- </a:t>
            </a:r>
            <a:r>
              <a:rPr lang="en-US" sz="1600" dirty="0" err="1"/>
              <a:t>Reducerea</a:t>
            </a:r>
            <a:r>
              <a:rPr lang="en-US" sz="1600" dirty="0"/>
              <a:t> </a:t>
            </a:r>
            <a:r>
              <a:rPr lang="en-US" sz="1600" dirty="0" err="1"/>
              <a:t>emisiilor</a:t>
            </a:r>
            <a:r>
              <a:rPr lang="en-US" sz="1600" dirty="0"/>
              <a:t> de carbon </a:t>
            </a:r>
            <a:r>
              <a:rPr lang="en-US" sz="1600" dirty="0" err="1"/>
              <a:t>prin</a:t>
            </a:r>
            <a:r>
              <a:rPr lang="en-US" sz="1600" dirty="0"/>
              <a:t> </a:t>
            </a:r>
            <a:r>
              <a:rPr lang="en-US" sz="1600" dirty="0" err="1"/>
              <a:t>efectuarea</a:t>
            </a:r>
            <a:r>
              <a:rPr lang="en-US" sz="1600" dirty="0"/>
              <a:t> de </a:t>
            </a:r>
            <a:r>
              <a:rPr lang="en-US" sz="1600" dirty="0" err="1"/>
              <a:t>investitii</a:t>
            </a:r>
            <a:r>
              <a:rPr lang="en-US" sz="1600" dirty="0"/>
              <a:t> in </a:t>
            </a:r>
            <a:r>
              <a:rPr lang="en-US" sz="1600" dirty="0" err="1"/>
              <a:t>tehnologii</a:t>
            </a:r>
            <a:r>
              <a:rPr lang="en-US" sz="1600" dirty="0"/>
              <a:t> </a:t>
            </a:r>
            <a:r>
              <a:rPr lang="en-US" sz="1600" dirty="0" err="1"/>
              <a:t>inovative</a:t>
            </a:r>
            <a:r>
              <a:rPr lang="en-US" sz="1600" dirty="0"/>
              <a:t> cu </a:t>
            </a:r>
            <a:r>
              <a:rPr lang="en-US" sz="1600" dirty="0" err="1"/>
              <a:t>emisii</a:t>
            </a:r>
            <a:r>
              <a:rPr lang="en-US" sz="1600" dirty="0"/>
              <a:t> </a:t>
            </a:r>
            <a:r>
              <a:rPr lang="en-US" sz="1600" dirty="0" err="1"/>
              <a:t>reduse</a:t>
            </a:r>
            <a:r>
              <a:rPr lang="en-US" sz="1600" dirty="0"/>
              <a:t> de carbon in </a:t>
            </a:r>
            <a:r>
              <a:rPr lang="en-US" sz="1600" dirty="0" err="1"/>
              <a:t>cadrul</a:t>
            </a:r>
            <a:r>
              <a:rPr lang="en-US" sz="1600" dirty="0"/>
              <a:t> </a:t>
            </a:r>
            <a:r>
              <a:rPr lang="en-US" sz="1600" dirty="0" err="1"/>
              <a:t>productiei</a:t>
            </a:r>
            <a:r>
              <a:rPr lang="en-US" sz="1600" dirty="0"/>
              <a:t> </a:t>
            </a:r>
            <a:r>
              <a:rPr lang="en-US" sz="1600" dirty="0" err="1"/>
              <a:t>energiei</a:t>
            </a:r>
            <a:r>
              <a:rPr lang="en-US" sz="1600" dirty="0"/>
              <a:t> </a:t>
            </a:r>
            <a:r>
              <a:rPr lang="en-US" sz="1600" dirty="0" err="1"/>
              <a:t>regenerabile</a:t>
            </a:r>
            <a:r>
              <a:rPr lang="en-US" sz="1600" dirty="0"/>
              <a:t> </a:t>
            </a:r>
            <a:r>
              <a:rPr lang="en-US" sz="1600" dirty="0" err="1"/>
              <a:t>si</a:t>
            </a:r>
            <a:r>
              <a:rPr lang="en-US" sz="1600" dirty="0"/>
              <a:t> </a:t>
            </a:r>
            <a:r>
              <a:rPr lang="en-US" sz="1600" dirty="0" err="1"/>
              <a:t>stocarii</a:t>
            </a:r>
            <a:r>
              <a:rPr lang="en-US" sz="1600" dirty="0"/>
              <a:t> </a:t>
            </a:r>
            <a:r>
              <a:rPr lang="en-US" sz="1600" dirty="0" err="1"/>
              <a:t>ei</a:t>
            </a:r>
            <a:r>
              <a:rPr lang="en-US" sz="1600" dirty="0"/>
              <a:t>.  </a:t>
            </a:r>
          </a:p>
          <a:p>
            <a:pPr marL="0" indent="0">
              <a:buFontTx/>
              <a:buNone/>
              <a:defRPr/>
            </a:pPr>
            <a:endParaRPr lang="en-US" sz="1600" dirty="0"/>
          </a:p>
          <a:p>
            <a:pPr>
              <a:defRPr/>
            </a:pPr>
            <a:r>
              <a:rPr lang="en-US" sz="1600" dirty="0" err="1"/>
              <a:t>Proiectul</a:t>
            </a:r>
            <a:r>
              <a:rPr lang="en-US" sz="1600" dirty="0"/>
              <a:t> vine in </a:t>
            </a:r>
            <a:r>
              <a:rPr lang="en-US" sz="1600" dirty="0" err="1"/>
              <a:t>completarea</a:t>
            </a:r>
            <a:r>
              <a:rPr lang="en-US" sz="1600" dirty="0"/>
              <a:t> </a:t>
            </a:r>
            <a:r>
              <a:rPr lang="en-US" sz="1600" dirty="0" err="1"/>
              <a:t>activitatii</a:t>
            </a:r>
            <a:r>
              <a:rPr lang="en-US" sz="1600" dirty="0"/>
              <a:t> de </a:t>
            </a:r>
            <a:r>
              <a:rPr lang="en-US" sz="1600" dirty="0" err="1"/>
              <a:t>productie</a:t>
            </a:r>
            <a:r>
              <a:rPr lang="en-US" sz="1600" dirty="0"/>
              <a:t> din </a:t>
            </a:r>
            <a:r>
              <a:rPr lang="en-US" sz="1600" dirty="0" err="1"/>
              <a:t>cadrul</a:t>
            </a:r>
            <a:r>
              <a:rPr lang="en-US" sz="1600" dirty="0"/>
              <a:t> </a:t>
            </a:r>
            <a:r>
              <a:rPr lang="en-US" sz="1600" dirty="0" err="1"/>
              <a:t>platformei</a:t>
            </a:r>
            <a:r>
              <a:rPr lang="en-US" sz="1600" dirty="0"/>
              <a:t> CNE </a:t>
            </a:r>
            <a:r>
              <a:rPr lang="en-US" sz="1600" dirty="0" err="1"/>
              <a:t>Cernavoda</a:t>
            </a:r>
            <a:r>
              <a:rPr lang="en-US" sz="1600" dirty="0"/>
              <a:t> SA.</a:t>
            </a:r>
          </a:p>
          <a:p>
            <a:pPr>
              <a:defRPr/>
            </a:pPr>
            <a:endParaRPr lang="en-US" sz="1600" dirty="0"/>
          </a:p>
          <a:p>
            <a:pPr>
              <a:defRPr/>
            </a:pPr>
            <a:r>
              <a:rPr lang="en-US" sz="1600" dirty="0" err="1"/>
              <a:t>Proiectul</a:t>
            </a:r>
            <a:r>
              <a:rPr lang="en-US" sz="1600" dirty="0"/>
              <a:t> </a:t>
            </a:r>
            <a:r>
              <a:rPr lang="en-US" sz="1600" dirty="0" err="1"/>
              <a:t>beneficiaza</a:t>
            </a:r>
            <a:r>
              <a:rPr lang="en-US" sz="1600" dirty="0"/>
              <a:t> de </a:t>
            </a:r>
            <a:r>
              <a:rPr lang="en-US" sz="1600" dirty="0" err="1"/>
              <a:t>tehnologii</a:t>
            </a:r>
            <a:r>
              <a:rPr lang="en-US" sz="1600" dirty="0"/>
              <a:t> </a:t>
            </a:r>
            <a:r>
              <a:rPr lang="en-US" sz="1600" dirty="0" err="1"/>
              <a:t>si</a:t>
            </a:r>
            <a:r>
              <a:rPr lang="en-US" sz="1600" dirty="0"/>
              <a:t> </a:t>
            </a:r>
            <a:r>
              <a:rPr lang="en-US" sz="1600" dirty="0" err="1"/>
              <a:t>procese</a:t>
            </a:r>
            <a:r>
              <a:rPr lang="en-US" sz="1600" dirty="0"/>
              <a:t> </a:t>
            </a:r>
            <a:r>
              <a:rPr lang="en-US" sz="1600" dirty="0" err="1"/>
              <a:t>inovatoare</a:t>
            </a:r>
            <a:r>
              <a:rPr lang="en-US" sz="1600" dirty="0"/>
              <a:t> precum </a:t>
            </a:r>
            <a:r>
              <a:rPr lang="en-US" sz="1600" dirty="0" err="1"/>
              <a:t>este</a:t>
            </a:r>
            <a:r>
              <a:rPr lang="en-US" sz="1600" dirty="0"/>
              <a:t> </a:t>
            </a:r>
            <a:r>
              <a:rPr lang="en-US" sz="1600" dirty="0" err="1"/>
              <a:t>instalatia</a:t>
            </a:r>
            <a:r>
              <a:rPr lang="en-US" sz="1600" dirty="0"/>
              <a:t> de tip „Power-to-Hydrogen” </a:t>
            </a:r>
            <a:r>
              <a:rPr lang="en-US" sz="1600" dirty="0" err="1"/>
              <a:t>prin</a:t>
            </a:r>
            <a:r>
              <a:rPr lang="en-US" sz="1600" dirty="0"/>
              <a:t> care </a:t>
            </a:r>
            <a:r>
              <a:rPr lang="en-US" sz="1600" dirty="0" err="1"/>
              <a:t>hidrogenul</a:t>
            </a:r>
            <a:r>
              <a:rPr lang="en-US" sz="1600" dirty="0"/>
              <a:t>, </a:t>
            </a:r>
            <a:r>
              <a:rPr lang="en-US" sz="1600" dirty="0" err="1"/>
              <a:t>produs</a:t>
            </a:r>
            <a:r>
              <a:rPr lang="en-US" sz="1600" dirty="0"/>
              <a:t> </a:t>
            </a:r>
            <a:r>
              <a:rPr lang="en-US" sz="1600" dirty="0" err="1"/>
              <a:t>prin</a:t>
            </a:r>
            <a:r>
              <a:rPr lang="en-US" sz="1600" dirty="0"/>
              <a:t> </a:t>
            </a:r>
            <a:r>
              <a:rPr lang="en-US" sz="1600" dirty="0" err="1"/>
              <a:t>procesul</a:t>
            </a:r>
            <a:r>
              <a:rPr lang="en-US" sz="1600" dirty="0"/>
              <a:t> de </a:t>
            </a:r>
            <a:r>
              <a:rPr lang="en-US" sz="1600" dirty="0" err="1"/>
              <a:t>electroliza</a:t>
            </a:r>
            <a:r>
              <a:rPr lang="en-US" sz="1600" dirty="0"/>
              <a:t> cu </a:t>
            </a:r>
            <a:r>
              <a:rPr lang="en-US" sz="1600" dirty="0" err="1"/>
              <a:t>ajutorul</a:t>
            </a:r>
            <a:r>
              <a:rPr lang="en-US" sz="1600" dirty="0"/>
              <a:t> </a:t>
            </a:r>
            <a:r>
              <a:rPr lang="en-US" sz="1600" dirty="0" err="1"/>
              <a:t>energiei</a:t>
            </a:r>
            <a:r>
              <a:rPr lang="en-US" sz="1600" dirty="0"/>
              <a:t> </a:t>
            </a:r>
            <a:r>
              <a:rPr lang="en-US" sz="1600" dirty="0" err="1"/>
              <a:t>verde</a:t>
            </a:r>
            <a:r>
              <a:rPr lang="en-US" sz="1600" dirty="0"/>
              <a:t> </a:t>
            </a:r>
            <a:r>
              <a:rPr lang="en-US" sz="1600" dirty="0" err="1"/>
              <a:t>produse</a:t>
            </a:r>
            <a:r>
              <a:rPr lang="en-US" sz="1600" dirty="0"/>
              <a:t> de </a:t>
            </a:r>
            <a:r>
              <a:rPr lang="en-US" sz="1600" dirty="0" err="1"/>
              <a:t>parcul</a:t>
            </a:r>
            <a:r>
              <a:rPr lang="en-US" sz="1600" dirty="0"/>
              <a:t> </a:t>
            </a:r>
            <a:r>
              <a:rPr lang="en-US" sz="1600" dirty="0" err="1"/>
              <a:t>fotovoltaic</a:t>
            </a:r>
            <a:r>
              <a:rPr lang="en-US" sz="1600" dirty="0"/>
              <a:t>, </a:t>
            </a:r>
            <a:r>
              <a:rPr lang="en-US" sz="1600" dirty="0" err="1"/>
              <a:t>devine</a:t>
            </a:r>
            <a:r>
              <a:rPr lang="en-US" sz="1600" dirty="0"/>
              <a:t> un </a:t>
            </a:r>
            <a:r>
              <a:rPr lang="en-US" sz="1600" dirty="0" err="1"/>
              <a:t>combustibil</a:t>
            </a:r>
            <a:r>
              <a:rPr lang="en-US" sz="1600" dirty="0"/>
              <a:t> </a:t>
            </a:r>
            <a:r>
              <a:rPr lang="en-US" sz="1600" dirty="0" err="1"/>
              <a:t>si</a:t>
            </a:r>
            <a:r>
              <a:rPr lang="en-US" sz="1600" dirty="0"/>
              <a:t> o capacitate de </a:t>
            </a:r>
            <a:r>
              <a:rPr lang="en-US" sz="1600" dirty="0" err="1"/>
              <a:t>stocare</a:t>
            </a:r>
            <a:r>
              <a:rPr lang="en-US" sz="1600" dirty="0"/>
              <a:t> de </a:t>
            </a:r>
            <a:r>
              <a:rPr lang="en-US" sz="1600" dirty="0" err="1"/>
              <a:t>energie</a:t>
            </a:r>
            <a:r>
              <a:rPr lang="en-US" sz="1600" dirty="0"/>
              <a:t> </a:t>
            </a:r>
            <a:r>
              <a:rPr lang="en-US" sz="1600" dirty="0" err="1"/>
              <a:t>regenerabila</a:t>
            </a:r>
            <a:r>
              <a:rPr lang="en-US" sz="1600" dirty="0"/>
              <a:t>.</a:t>
            </a:r>
          </a:p>
          <a:p>
            <a:pPr>
              <a:defRPr/>
            </a:pPr>
            <a:r>
              <a:rPr lang="en-US" sz="1600" dirty="0" err="1"/>
              <a:t>Hidrogenul</a:t>
            </a:r>
            <a:r>
              <a:rPr lang="en-US" sz="1600" dirty="0"/>
              <a:t>, </a:t>
            </a:r>
            <a:r>
              <a:rPr lang="en-US" sz="1600" dirty="0" err="1"/>
              <a:t>astfel</a:t>
            </a:r>
            <a:r>
              <a:rPr lang="en-US" sz="1600" dirty="0"/>
              <a:t> </a:t>
            </a:r>
            <a:r>
              <a:rPr lang="en-US" sz="1600" dirty="0" err="1"/>
              <a:t>produs</a:t>
            </a:r>
            <a:r>
              <a:rPr lang="en-US" sz="1600" dirty="0"/>
              <a:t> cu </a:t>
            </a:r>
            <a:r>
              <a:rPr lang="en-US" sz="1600" dirty="0" err="1"/>
              <a:t>ajutorul</a:t>
            </a:r>
            <a:r>
              <a:rPr lang="en-US" sz="1600" dirty="0"/>
              <a:t> </a:t>
            </a:r>
            <a:r>
              <a:rPr lang="en-US" sz="1600" dirty="0" err="1"/>
              <a:t>energiei</a:t>
            </a:r>
            <a:r>
              <a:rPr lang="en-US" sz="1600" dirty="0"/>
              <a:t> </a:t>
            </a:r>
            <a:r>
              <a:rPr lang="en-US" sz="1600" dirty="0" err="1"/>
              <a:t>verzi</a:t>
            </a:r>
            <a:r>
              <a:rPr lang="en-US" sz="1600" dirty="0"/>
              <a:t> </a:t>
            </a:r>
            <a:r>
              <a:rPr lang="en-US" sz="1600" dirty="0" err="1"/>
              <a:t>si</a:t>
            </a:r>
            <a:r>
              <a:rPr lang="en-US" sz="1600" dirty="0"/>
              <a:t> </a:t>
            </a:r>
            <a:r>
              <a:rPr lang="en-US" sz="1600" dirty="0" err="1"/>
              <a:t>stocat</a:t>
            </a:r>
            <a:r>
              <a:rPr lang="en-US" sz="1600" dirty="0"/>
              <a:t> </a:t>
            </a:r>
            <a:r>
              <a:rPr lang="en-US" sz="1600" dirty="0" err="1"/>
              <a:t>pentru</a:t>
            </a:r>
            <a:r>
              <a:rPr lang="en-US" sz="1600" dirty="0"/>
              <a:t> a produce </a:t>
            </a:r>
            <a:r>
              <a:rPr lang="en-US" sz="1600" dirty="0" err="1"/>
              <a:t>energia</a:t>
            </a:r>
            <a:r>
              <a:rPr lang="en-US" sz="1600" dirty="0"/>
              <a:t> </a:t>
            </a:r>
            <a:r>
              <a:rPr lang="en-US" sz="1600" dirty="0" err="1"/>
              <a:t>necesara</a:t>
            </a:r>
            <a:r>
              <a:rPr lang="en-US" sz="1600" dirty="0"/>
              <a:t> </a:t>
            </a:r>
            <a:r>
              <a:rPr lang="en-US" sz="1600" dirty="0" err="1"/>
              <a:t>serviciilor</a:t>
            </a:r>
            <a:r>
              <a:rPr lang="en-US" sz="1600" dirty="0"/>
              <a:t> de </a:t>
            </a:r>
            <a:r>
              <a:rPr lang="en-US" sz="1600" dirty="0" err="1"/>
              <a:t>sistem</a:t>
            </a:r>
            <a:r>
              <a:rPr lang="en-US" sz="1600" dirty="0"/>
              <a:t> </a:t>
            </a:r>
            <a:r>
              <a:rPr lang="en-US" sz="1600" dirty="0" err="1"/>
              <a:t>prin</a:t>
            </a:r>
            <a:r>
              <a:rPr lang="en-US" sz="1600" dirty="0"/>
              <a:t> pila de </a:t>
            </a:r>
            <a:r>
              <a:rPr lang="en-US" sz="1600" dirty="0" err="1"/>
              <a:t>combustibil</a:t>
            </a:r>
            <a:r>
              <a:rPr lang="en-US" sz="1600" dirty="0"/>
              <a:t> </a:t>
            </a:r>
            <a:r>
              <a:rPr lang="en-US" sz="1600" dirty="0" err="1"/>
              <a:t>atunci</a:t>
            </a:r>
            <a:r>
              <a:rPr lang="en-US" sz="1600" dirty="0"/>
              <a:t> </a:t>
            </a:r>
            <a:r>
              <a:rPr lang="en-US" sz="1600" dirty="0" err="1"/>
              <a:t>cand</a:t>
            </a:r>
            <a:r>
              <a:rPr lang="en-US" sz="1600" dirty="0"/>
              <a:t> </a:t>
            </a:r>
            <a:r>
              <a:rPr lang="en-US" sz="1600" dirty="0" err="1"/>
              <a:t>energia</a:t>
            </a:r>
            <a:r>
              <a:rPr lang="en-US" sz="1600" dirty="0"/>
              <a:t> </a:t>
            </a:r>
            <a:r>
              <a:rPr lang="en-US" sz="1600" dirty="0" err="1"/>
              <a:t>solara</a:t>
            </a:r>
            <a:r>
              <a:rPr lang="en-US" sz="1600" dirty="0"/>
              <a:t> nu </a:t>
            </a:r>
            <a:r>
              <a:rPr lang="en-US" sz="1600" dirty="0" err="1"/>
              <a:t>este</a:t>
            </a:r>
            <a:r>
              <a:rPr lang="en-US" sz="1600" dirty="0"/>
              <a:t> </a:t>
            </a:r>
            <a:r>
              <a:rPr lang="en-US" sz="1600" dirty="0" err="1"/>
              <a:t>disponibila</a:t>
            </a:r>
            <a:r>
              <a:rPr lang="en-US" sz="1600" dirty="0"/>
              <a:t>, </a:t>
            </a:r>
            <a:r>
              <a:rPr lang="en-US" sz="1600" dirty="0" err="1"/>
              <a:t>poate</a:t>
            </a:r>
            <a:r>
              <a:rPr lang="en-US" sz="1600" dirty="0"/>
              <a:t> fi </a:t>
            </a:r>
            <a:r>
              <a:rPr lang="en-US" sz="1600" dirty="0" err="1"/>
              <a:t>comercializat</a:t>
            </a:r>
            <a:r>
              <a:rPr lang="en-US" sz="1600" dirty="0"/>
              <a:t> ca fluid de </a:t>
            </a:r>
            <a:r>
              <a:rPr lang="en-US" sz="1600" dirty="0" err="1"/>
              <a:t>racire</a:t>
            </a:r>
            <a:r>
              <a:rPr lang="en-US" sz="1600" dirty="0"/>
              <a:t>.</a:t>
            </a:r>
          </a:p>
          <a:p>
            <a:pPr>
              <a:defRPr/>
            </a:pPr>
            <a:r>
              <a:rPr lang="en-US" sz="1600" dirty="0" err="1"/>
              <a:t>Proiectul</a:t>
            </a:r>
            <a:r>
              <a:rPr lang="en-US" sz="1600" dirty="0"/>
              <a:t> </a:t>
            </a:r>
            <a:r>
              <a:rPr lang="en-US" sz="1600" dirty="0" err="1"/>
              <a:t>va</a:t>
            </a:r>
            <a:r>
              <a:rPr lang="en-US" sz="1600" dirty="0"/>
              <a:t> </a:t>
            </a:r>
            <a:r>
              <a:rPr lang="en-US" sz="1600" dirty="0" err="1"/>
              <a:t>pregati</a:t>
            </a:r>
            <a:r>
              <a:rPr lang="en-US" sz="1600" dirty="0"/>
              <a:t> </a:t>
            </a:r>
            <a:r>
              <a:rPr lang="en-US" sz="1600" dirty="0" err="1"/>
              <a:t>trecerea</a:t>
            </a:r>
            <a:r>
              <a:rPr lang="en-US" sz="1600" dirty="0"/>
              <a:t> la </a:t>
            </a:r>
            <a:r>
              <a:rPr lang="en-US" sz="1600" dirty="0" err="1"/>
              <a:t>generarea</a:t>
            </a:r>
            <a:r>
              <a:rPr lang="en-US" sz="1600" dirty="0"/>
              <a:t> de </a:t>
            </a:r>
            <a:r>
              <a:rPr lang="en-US" sz="1600" dirty="0" err="1"/>
              <a:t>energie</a:t>
            </a:r>
            <a:r>
              <a:rPr lang="en-US" sz="1600" dirty="0"/>
              <a:t> </a:t>
            </a:r>
            <a:r>
              <a:rPr lang="en-US" sz="1600" dirty="0" err="1"/>
              <a:t>electrica</a:t>
            </a:r>
            <a:r>
              <a:rPr lang="en-US" sz="1600" dirty="0"/>
              <a:t> </a:t>
            </a:r>
            <a:r>
              <a:rPr lang="en-US" sz="1600" dirty="0" err="1"/>
              <a:t>fara</a:t>
            </a:r>
            <a:r>
              <a:rPr lang="en-US" sz="1600" dirty="0"/>
              <a:t> </a:t>
            </a:r>
            <a:r>
              <a:rPr lang="en-US" sz="1600" dirty="0" err="1"/>
              <a:t>emisii</a:t>
            </a:r>
            <a:r>
              <a:rPr lang="en-US" sz="1600" dirty="0"/>
              <a:t> de gaze cu </a:t>
            </a:r>
            <a:r>
              <a:rPr lang="en-US" sz="1600" dirty="0" err="1"/>
              <a:t>efect</a:t>
            </a:r>
            <a:r>
              <a:rPr lang="en-US" sz="1600" dirty="0"/>
              <a:t> de </a:t>
            </a:r>
            <a:r>
              <a:rPr lang="en-US" sz="1600" dirty="0" err="1"/>
              <a:t>seara</a:t>
            </a:r>
            <a:r>
              <a:rPr lang="en-US" sz="1600" dirty="0"/>
              <a:t> </a:t>
            </a:r>
            <a:r>
              <a:rPr lang="en-US" sz="1600" dirty="0" err="1"/>
              <a:t>pana</a:t>
            </a:r>
            <a:r>
              <a:rPr lang="en-US" sz="1600" dirty="0"/>
              <a:t> la </a:t>
            </a:r>
            <a:r>
              <a:rPr lang="en-US" sz="1600" dirty="0" err="1"/>
              <a:t>neutralizarea</a:t>
            </a:r>
            <a:r>
              <a:rPr lang="en-US" sz="1600" dirty="0"/>
              <a:t> </a:t>
            </a:r>
            <a:r>
              <a:rPr lang="en-US" sz="1600" dirty="0" err="1"/>
              <a:t>amprentei</a:t>
            </a:r>
            <a:r>
              <a:rPr lang="en-US" sz="1600" dirty="0"/>
              <a:t> de carbon in 2050 </a:t>
            </a:r>
            <a:r>
              <a:rPr lang="en-US" sz="1600" dirty="0" err="1"/>
              <a:t>si</a:t>
            </a:r>
            <a:r>
              <a:rPr lang="en-US" sz="1600" dirty="0"/>
              <a:t> </a:t>
            </a:r>
            <a:r>
              <a:rPr lang="en-US" sz="1600" dirty="0" err="1"/>
              <a:t>va</a:t>
            </a:r>
            <a:r>
              <a:rPr lang="en-US" sz="1600" dirty="0"/>
              <a:t> </a:t>
            </a:r>
            <a:r>
              <a:rPr lang="en-US" sz="1600" dirty="0" err="1"/>
              <a:t>conferi</a:t>
            </a:r>
            <a:r>
              <a:rPr lang="en-US" sz="1600" dirty="0"/>
              <a:t> </a:t>
            </a:r>
            <a:r>
              <a:rPr lang="en-US" sz="1600" dirty="0" err="1"/>
              <a:t>platformei</a:t>
            </a:r>
            <a:r>
              <a:rPr lang="en-US" sz="1600" dirty="0"/>
              <a:t> CNE </a:t>
            </a:r>
            <a:r>
              <a:rPr lang="en-US" sz="1600" dirty="0" err="1"/>
              <a:t>Cernavoda</a:t>
            </a:r>
            <a:r>
              <a:rPr lang="en-US" sz="1600" dirty="0"/>
              <a:t> SA </a:t>
            </a:r>
            <a:r>
              <a:rPr lang="en-US" sz="1600" dirty="0" err="1"/>
              <a:t>flexibilitate</a:t>
            </a:r>
            <a:r>
              <a:rPr lang="en-US" sz="1600" dirty="0"/>
              <a:t> pe </a:t>
            </a:r>
            <a:r>
              <a:rPr lang="en-US" sz="1600" dirty="0" err="1"/>
              <a:t>pietele</a:t>
            </a:r>
            <a:r>
              <a:rPr lang="en-US" sz="1600" dirty="0"/>
              <a:t> de </a:t>
            </a:r>
            <a:r>
              <a:rPr lang="en-US" sz="1600" dirty="0" err="1"/>
              <a:t>energie</a:t>
            </a:r>
            <a:r>
              <a:rPr lang="en-US" sz="1600" dirty="0"/>
              <a:t>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15724</TotalTime>
  <Words>478</Words>
  <Application>Microsoft Office PowerPoint</Application>
  <PresentationFormat>On-screen Show (4:3)</PresentationFormat>
  <Paragraphs>26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Diseño predeterminado</vt:lpstr>
      <vt:lpstr> PRODUCTIA DE HIDROGEN VERDE PE PLATFORMA CNE CERNAVODA  PROIECT STRATEGIC DE INVESTITII AL SN NUCLEARELECTRICA SA    </vt:lpstr>
      <vt:lpstr>PowerPoint Presentation</vt:lpstr>
      <vt:lpstr>Contributia Proiectului la Realizarea Obiectivelor Romaniei  in cadrul Pactului Verde European </vt:lpstr>
      <vt:lpstr>Scopul Proiectului si Integrarea in modelul curent al CNE Cernavoda 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Unknown User</cp:lastModifiedBy>
  <cp:revision>1293</cp:revision>
  <cp:lastPrinted>2021-05-11T08:34:27Z</cp:lastPrinted>
  <dcterms:created xsi:type="dcterms:W3CDTF">2010-05-23T14:28:12Z</dcterms:created>
  <dcterms:modified xsi:type="dcterms:W3CDTF">2021-05-17T07:16:10Z</dcterms:modified>
</cp:coreProperties>
</file>